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</p:sldIdLst>
  <p:sldSz cx="9753600" cy="7315200"/>
  <p:notesSz cx="6858000" cy="9144000"/>
  <p:embeddedFontLst>
    <p:embeddedFont>
      <p:font typeface="Aptos" panose="020B0004020202020204" pitchFamily="34" charset="0"/>
      <p:regular r:id="rId29"/>
      <p:italic r:id="rId30"/>
    </p:embeddedFont>
    <p:embeddedFont>
      <p:font typeface="Arial" panose="020B0604020202020204" pitchFamily="34" charset="0"/>
      <p:regular r:id="rId31"/>
    </p:embeddedFont>
    <p:embeddedFont>
      <p:font typeface="Arial Bold" panose="020B070402020202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(MS)" panose="020B0604020202020204" charset="0"/>
      <p:regular r:id="rId38"/>
    </p:embeddedFont>
    <p:embeddedFont>
      <p:font typeface="Calibri (MS) Bold" panose="020B0604020202020204" charset="0"/>
      <p:regular r:id="rId39"/>
    </p:embeddedFont>
    <p:embeddedFont>
      <p:font typeface="Calibri (MS) Bold Italics" panose="020B0604020202020204" charset="0"/>
      <p:regular r:id="rId40"/>
    </p:embeddedFont>
    <p:embeddedFont>
      <p:font typeface="Times New Roman Bold" panose="02020803070505020304" pitchFamily="18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66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157" y="2151856"/>
            <a:ext cx="7315285" cy="1505744"/>
            <a:chOff x="0" y="0"/>
            <a:chExt cx="9753714" cy="2007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3714" cy="2007658"/>
            </a:xfrm>
            <a:custGeom>
              <a:avLst/>
              <a:gdLst/>
              <a:ahLst/>
              <a:cxnLst/>
              <a:rect l="l" t="t" r="r" b="b"/>
              <a:pathLst>
                <a:path w="9753714" h="2007658">
                  <a:moveTo>
                    <a:pt x="0" y="0"/>
                  </a:moveTo>
                  <a:lnTo>
                    <a:pt x="9753714" y="0"/>
                  </a:lnTo>
                  <a:lnTo>
                    <a:pt x="9753714" y="2007658"/>
                  </a:lnTo>
                  <a:lnTo>
                    <a:pt x="0" y="2007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753714" cy="21029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120"/>
                </a:lnSpc>
              </a:pPr>
              <a:endParaRPr/>
            </a:p>
            <a:p>
              <a:pPr algn="ctr">
                <a:lnSpc>
                  <a:spcPts val="5120"/>
                </a:lnSpc>
              </a:pPr>
              <a:r>
                <a:rPr lang="en-US" sz="4266" b="1" u="sng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WORKING WITH FUNCTIONS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693" y="452098"/>
            <a:ext cx="8468419" cy="695965"/>
            <a:chOff x="0" y="0"/>
            <a:chExt cx="11291226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91226" cy="927953"/>
            </a:xfrm>
            <a:custGeom>
              <a:avLst/>
              <a:gdLst/>
              <a:ahLst/>
              <a:cxnLst/>
              <a:rect l="l" t="t" r="r" b="b"/>
              <a:pathLst>
                <a:path w="11291226" h="927953">
                  <a:moveTo>
                    <a:pt x="0" y="0"/>
                  </a:moveTo>
                  <a:lnTo>
                    <a:pt x="11291226" y="0"/>
                  </a:lnTo>
                  <a:lnTo>
                    <a:pt x="11291226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1047386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IMPORTING MODULES – import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1575" y="1904988"/>
            <a:ext cx="8077257" cy="4495831"/>
            <a:chOff x="0" y="0"/>
            <a:chExt cx="10769675" cy="5994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69675" cy="5994442"/>
            </a:xfrm>
            <a:custGeom>
              <a:avLst/>
              <a:gdLst/>
              <a:ahLst/>
              <a:cxnLst/>
              <a:rect l="l" t="t" r="r" b="b"/>
              <a:pathLst>
                <a:path w="10769675" h="5994442">
                  <a:moveTo>
                    <a:pt x="0" y="0"/>
                  </a:moveTo>
                  <a:lnTo>
                    <a:pt x="10769675" y="0"/>
                  </a:lnTo>
                  <a:lnTo>
                    <a:pt x="10769675" y="5994442"/>
                  </a:lnTo>
                  <a:lnTo>
                    <a:pt x="0" y="5994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769675" cy="60611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ii)	from: import all functions or selected one.</a:t>
              </a: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Syntax:       </a:t>
              </a: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from module name import function name</a:t>
              </a:r>
            </a:p>
            <a:p>
              <a:pPr algn="l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 example: </a:t>
              </a: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from random import randint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897" y="528298"/>
            <a:ext cx="7706414" cy="695965"/>
            <a:chOff x="0" y="0"/>
            <a:chExt cx="10275218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75218" cy="927953"/>
            </a:xfrm>
            <a:custGeom>
              <a:avLst/>
              <a:gdLst/>
              <a:ahLst/>
              <a:cxnLst/>
              <a:rect l="l" t="t" r="r" b="b"/>
              <a:pathLst>
                <a:path w="10275218" h="927953">
                  <a:moveTo>
                    <a:pt x="0" y="0"/>
                  </a:moveTo>
                  <a:lnTo>
                    <a:pt x="10275218" y="0"/>
                  </a:lnTo>
                  <a:lnTo>
                    <a:pt x="10275218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031378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3) USER DEFINED FUNCIONS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1575" y="1600186"/>
            <a:ext cx="8001056" cy="4953035"/>
            <a:chOff x="0" y="0"/>
            <a:chExt cx="10668075" cy="66040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8074" cy="6604047"/>
            </a:xfrm>
            <a:custGeom>
              <a:avLst/>
              <a:gdLst/>
              <a:ahLst/>
              <a:cxnLst/>
              <a:rect l="l" t="t" r="r" b="b"/>
              <a:pathLst>
                <a:path w="10668074" h="6604047">
                  <a:moveTo>
                    <a:pt x="0" y="0"/>
                  </a:moveTo>
                  <a:lnTo>
                    <a:pt x="10668074" y="0"/>
                  </a:lnTo>
                  <a:lnTo>
                    <a:pt x="10668074" y="6604047"/>
                  </a:lnTo>
                  <a:lnTo>
                    <a:pt x="0" y="6604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0668075" cy="6604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Function is a set of statements that performs specific task.</a:t>
              </a:r>
            </a:p>
            <a:p>
              <a:pPr algn="just">
                <a:lnSpc>
                  <a:spcPts val="3317"/>
                </a:lnSpc>
              </a:pPr>
              <a:endParaRPr lang="en-US" sz="3455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3317"/>
                </a:lnSpc>
              </a:pPr>
              <a:endParaRPr lang="en-US" sz="3455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Syntax of user defined function</a:t>
              </a: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</a:p>
            <a:p>
              <a:pPr algn="just">
                <a:lnSpc>
                  <a:spcPts val="3317"/>
                </a:lnSpc>
              </a:pPr>
              <a:endParaRPr lang="en-US" sz="3455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def function_name(list of parameters)</a:t>
              </a: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................</a:t>
              </a: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................</a:t>
              </a:r>
            </a:p>
            <a:p>
              <a:pPr algn="just">
                <a:lnSpc>
                  <a:spcPts val="3317"/>
                </a:lnSpc>
              </a:pPr>
              <a:r>
                <a:rPr lang="en-US" sz="3455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Statements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42696" y="5405132"/>
            <a:ext cx="5115596" cy="1381770"/>
          </a:xfrm>
          <a:custGeom>
            <a:avLst/>
            <a:gdLst/>
            <a:ahLst/>
            <a:cxnLst/>
            <a:rect l="l" t="t" r="r" b="b"/>
            <a:pathLst>
              <a:path w="5115596" h="1381770">
                <a:moveTo>
                  <a:pt x="0" y="0"/>
                </a:moveTo>
                <a:lnTo>
                  <a:pt x="5115596" y="0"/>
                </a:lnTo>
                <a:lnTo>
                  <a:pt x="5115596" y="1381770"/>
                </a:lnTo>
                <a:lnTo>
                  <a:pt x="0" y="138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19530" y="6167138"/>
            <a:ext cx="2905780" cy="924566"/>
            <a:chOff x="0" y="0"/>
            <a:chExt cx="3874374" cy="12327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74374" cy="1232755"/>
            </a:xfrm>
            <a:custGeom>
              <a:avLst/>
              <a:gdLst/>
              <a:ahLst/>
              <a:cxnLst/>
              <a:rect l="l" t="t" r="r" b="b"/>
              <a:pathLst>
                <a:path w="3874374" h="1232755">
                  <a:moveTo>
                    <a:pt x="0" y="0"/>
                  </a:moveTo>
                  <a:lnTo>
                    <a:pt x="3874374" y="0"/>
                  </a:lnTo>
                  <a:lnTo>
                    <a:pt x="3874374" y="1232755"/>
                  </a:lnTo>
                  <a:lnTo>
                    <a:pt x="0" y="1232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3874374" cy="1232755"/>
              <a:chOff x="0" y="0"/>
              <a:chExt cx="3874374" cy="123275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874374" cy="1232755"/>
              </a:xfrm>
              <a:custGeom>
                <a:avLst/>
                <a:gdLst/>
                <a:ahLst/>
                <a:cxnLst/>
                <a:rect l="l" t="t" r="r" b="b"/>
                <a:pathLst>
                  <a:path w="3874374" h="1232755">
                    <a:moveTo>
                      <a:pt x="0" y="0"/>
                    </a:moveTo>
                    <a:lnTo>
                      <a:pt x="3874374" y="0"/>
                    </a:lnTo>
                    <a:lnTo>
                      <a:pt x="3874374" y="1232755"/>
                    </a:lnTo>
                    <a:lnTo>
                      <a:pt x="0" y="12327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3874374" cy="128990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583"/>
                  </a:lnSpc>
                </a:pPr>
                <a:r>
                  <a:rPr lang="en-US" sz="2986" b="1">
                    <a:solidFill>
                      <a:srgbClr val="00357A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def is keyword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897" y="528298"/>
            <a:ext cx="7706414" cy="695965"/>
            <a:chOff x="0" y="0"/>
            <a:chExt cx="10275218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75218" cy="927953"/>
            </a:xfrm>
            <a:custGeom>
              <a:avLst/>
              <a:gdLst/>
              <a:ahLst/>
              <a:cxnLst/>
              <a:rect l="l" t="t" r="r" b="b"/>
              <a:pathLst>
                <a:path w="10275218" h="927953">
                  <a:moveTo>
                    <a:pt x="0" y="0"/>
                  </a:moveTo>
                  <a:lnTo>
                    <a:pt x="10275218" y="0"/>
                  </a:lnTo>
                  <a:lnTo>
                    <a:pt x="10275218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031378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3) USER DEFINED FUNCIONS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174" y="1676386"/>
            <a:ext cx="7391452" cy="5871180"/>
            <a:chOff x="0" y="0"/>
            <a:chExt cx="9855269" cy="7828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55269" cy="7828241"/>
            </a:xfrm>
            <a:custGeom>
              <a:avLst/>
              <a:gdLst/>
              <a:ahLst/>
              <a:cxnLst/>
              <a:rect l="l" t="t" r="r" b="b"/>
              <a:pathLst>
                <a:path w="9855269" h="7828241">
                  <a:moveTo>
                    <a:pt x="0" y="0"/>
                  </a:moveTo>
                  <a:lnTo>
                    <a:pt x="9855269" y="0"/>
                  </a:lnTo>
                  <a:lnTo>
                    <a:pt x="9855269" y="7828241"/>
                  </a:lnTo>
                  <a:lnTo>
                    <a:pt x="0" y="7828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9855269" cy="79044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def sum_diff(x,y):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add=x+y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diff=x-y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return add,diff</a:t>
              </a:r>
            </a:p>
            <a:p>
              <a:pPr algn="l">
                <a:lnSpc>
                  <a:spcPts val="3801"/>
                </a:lnSpc>
              </a:pPr>
              <a:endParaRPr lang="en-US" sz="3167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def main():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x=9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y=3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a,b=sum_diff(x,y)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print("Sum = ",a)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print("diff = ",b) </a:t>
              </a:r>
            </a:p>
            <a:p>
              <a:pPr algn="l">
                <a:lnSpc>
                  <a:spcPts val="3801"/>
                </a:lnSpc>
              </a:pPr>
              <a:r>
                <a:rPr lang="en-US" sz="3167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main()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295" y="604499"/>
            <a:ext cx="8163617" cy="695965"/>
            <a:chOff x="0" y="0"/>
            <a:chExt cx="10884823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84823" cy="927953"/>
            </a:xfrm>
            <a:custGeom>
              <a:avLst/>
              <a:gdLst/>
              <a:ahLst/>
              <a:cxnLst/>
              <a:rect l="l" t="t" r="r" b="b"/>
              <a:pathLst>
                <a:path w="10884823" h="927953">
                  <a:moveTo>
                    <a:pt x="0" y="0"/>
                  </a:moveTo>
                  <a:lnTo>
                    <a:pt x="10884823" y="0"/>
                  </a:lnTo>
                  <a:lnTo>
                    <a:pt x="10884823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3810"/>
              <a:ext cx="10640983" cy="863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PARAMETERS AND ARGUMENTS IN FUNCTION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1575" y="1447785"/>
            <a:ext cx="8077257" cy="3886227"/>
            <a:chOff x="0" y="0"/>
            <a:chExt cx="10769675" cy="51816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69675" cy="5181636"/>
            </a:xfrm>
            <a:custGeom>
              <a:avLst/>
              <a:gdLst/>
              <a:ahLst/>
              <a:cxnLst/>
              <a:rect l="l" t="t" r="r" b="b"/>
              <a:pathLst>
                <a:path w="10769675" h="5181636">
                  <a:moveTo>
                    <a:pt x="0" y="0"/>
                  </a:moveTo>
                  <a:lnTo>
                    <a:pt x="10769675" y="0"/>
                  </a:lnTo>
                  <a:lnTo>
                    <a:pt x="10769675" y="5181636"/>
                  </a:lnTo>
                  <a:lnTo>
                    <a:pt x="0" y="5181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769675" cy="5248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Parameters are the values which are provided at the time of  function definition.</a:t>
              </a:r>
            </a:p>
            <a:p>
              <a:pPr algn="just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90929" y="3576319"/>
            <a:ext cx="2905780" cy="619764"/>
            <a:chOff x="0" y="0"/>
            <a:chExt cx="3874374" cy="826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74374" cy="826352"/>
            </a:xfrm>
            <a:custGeom>
              <a:avLst/>
              <a:gdLst/>
              <a:ahLst/>
              <a:cxnLst/>
              <a:rect l="l" t="t" r="r" b="b"/>
              <a:pathLst>
                <a:path w="3874374" h="826352">
                  <a:moveTo>
                    <a:pt x="0" y="0"/>
                  </a:moveTo>
                  <a:lnTo>
                    <a:pt x="3874374" y="0"/>
                  </a:lnTo>
                  <a:lnTo>
                    <a:pt x="3874374" y="826352"/>
                  </a:lnTo>
                  <a:lnTo>
                    <a:pt x="0" y="826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3874374" cy="826352"/>
              <a:chOff x="0" y="0"/>
              <a:chExt cx="3874374" cy="82635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874374" cy="826352"/>
              </a:xfrm>
              <a:custGeom>
                <a:avLst/>
                <a:gdLst/>
                <a:ahLst/>
                <a:cxnLst/>
                <a:rect l="l" t="t" r="r" b="b"/>
                <a:pathLst>
                  <a:path w="3874374" h="826352">
                    <a:moveTo>
                      <a:pt x="0" y="0"/>
                    </a:moveTo>
                    <a:lnTo>
                      <a:pt x="3874374" y="0"/>
                    </a:lnTo>
                    <a:lnTo>
                      <a:pt x="3874374" y="826352"/>
                    </a:lnTo>
                    <a:lnTo>
                      <a:pt x="0" y="8263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3874374" cy="88350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583"/>
                  </a:lnSpc>
                </a:pPr>
                <a:r>
                  <a:rPr lang="en-US" sz="2986" b="1">
                    <a:solidFill>
                      <a:srgbClr val="00357A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Parameters</a:t>
                </a:r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4185915" y="4271976"/>
            <a:ext cx="1838973" cy="1076967"/>
          </a:xfrm>
          <a:custGeom>
            <a:avLst/>
            <a:gdLst/>
            <a:ahLst/>
            <a:cxnLst/>
            <a:rect l="l" t="t" r="r" b="b"/>
            <a:pathLst>
              <a:path w="1838973" h="1076967">
                <a:moveTo>
                  <a:pt x="0" y="0"/>
                </a:moveTo>
                <a:lnTo>
                  <a:pt x="1838973" y="0"/>
                </a:lnTo>
                <a:lnTo>
                  <a:pt x="1838973" y="1076967"/>
                </a:lnTo>
                <a:lnTo>
                  <a:pt x="0" y="1076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553212" y="4953009"/>
            <a:ext cx="2895620" cy="1981214"/>
            <a:chOff x="0" y="0"/>
            <a:chExt cx="3860827" cy="2641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0827" cy="2641618"/>
            </a:xfrm>
            <a:custGeom>
              <a:avLst/>
              <a:gdLst/>
              <a:ahLst/>
              <a:cxnLst/>
              <a:rect l="l" t="t" r="r" b="b"/>
              <a:pathLst>
                <a:path w="3860827" h="2641618">
                  <a:moveTo>
                    <a:pt x="0" y="0"/>
                  </a:moveTo>
                  <a:lnTo>
                    <a:pt x="3860827" y="0"/>
                  </a:lnTo>
                  <a:lnTo>
                    <a:pt x="3860827" y="2641618"/>
                  </a:lnTo>
                  <a:lnTo>
                    <a:pt x="0" y="2641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860827" cy="26701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317"/>
                </a:lnSpc>
              </a:pPr>
              <a:r>
                <a:rPr lang="en-US" sz="3071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Parameter is also called as formal parameter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481324" y="4185924"/>
            <a:ext cx="1219210" cy="1163327"/>
          </a:xfrm>
          <a:custGeom>
            <a:avLst/>
            <a:gdLst/>
            <a:ahLst/>
            <a:cxnLst/>
            <a:rect l="l" t="t" r="r" b="b"/>
            <a:pathLst>
              <a:path w="1219210" h="1163327">
                <a:moveTo>
                  <a:pt x="0" y="0"/>
                </a:moveTo>
                <a:lnTo>
                  <a:pt x="1219210" y="0"/>
                </a:lnTo>
                <a:lnTo>
                  <a:pt x="1219210" y="1163327"/>
                </a:lnTo>
                <a:lnTo>
                  <a:pt x="0" y="116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15417" y="3636645"/>
            <a:ext cx="469392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sum_diff(p,q):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add=p+q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diff=p-q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return add,diff </a:t>
            </a:r>
          </a:p>
          <a:p>
            <a:pPr algn="l">
              <a:lnSpc>
                <a:spcPts val="4095"/>
              </a:lnSpc>
            </a:pPr>
            <a:endParaRPr lang="en-US" sz="3413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4094" y="604499"/>
            <a:ext cx="8239818" cy="695965"/>
            <a:chOff x="0" y="0"/>
            <a:chExt cx="10986423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6423" cy="927953"/>
            </a:xfrm>
            <a:custGeom>
              <a:avLst/>
              <a:gdLst/>
              <a:ahLst/>
              <a:cxnLst/>
              <a:rect l="l" t="t" r="r" b="b"/>
              <a:pathLst>
                <a:path w="10986423" h="927953">
                  <a:moveTo>
                    <a:pt x="0" y="0"/>
                  </a:moveTo>
                  <a:lnTo>
                    <a:pt x="10986423" y="0"/>
                  </a:lnTo>
                  <a:lnTo>
                    <a:pt x="10986423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3810"/>
              <a:ext cx="10742583" cy="863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PARAMETERS AND ARGUMENTS IN FUNCTION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3977" y="1981188"/>
            <a:ext cx="7848655" cy="1981214"/>
            <a:chOff x="0" y="0"/>
            <a:chExt cx="10464873" cy="2641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874" cy="2641618"/>
            </a:xfrm>
            <a:custGeom>
              <a:avLst/>
              <a:gdLst/>
              <a:ahLst/>
              <a:cxnLst/>
              <a:rect l="l" t="t" r="r" b="b"/>
              <a:pathLst>
                <a:path w="10464874" h="2641618">
                  <a:moveTo>
                    <a:pt x="0" y="0"/>
                  </a:moveTo>
                  <a:lnTo>
                    <a:pt x="10464874" y="0"/>
                  </a:lnTo>
                  <a:lnTo>
                    <a:pt x="10464874" y="2641618"/>
                  </a:lnTo>
                  <a:lnTo>
                    <a:pt x="0" y="2641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464873" cy="26701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17"/>
                </a:lnSpc>
              </a:pPr>
              <a:r>
                <a:rPr lang="en-US" sz="3071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Arguments are the values which are passed while calling a function</a:t>
              </a:r>
            </a:p>
            <a:p>
              <a:pPr algn="l">
                <a:lnSpc>
                  <a:spcPts val="3317"/>
                </a:lnSpc>
              </a:pPr>
              <a:endParaRPr lang="en-US" sz="3071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3317"/>
                </a:lnSpc>
              </a:pPr>
              <a:endParaRPr lang="en-US" sz="3071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3015" y="3179442"/>
            <a:ext cx="4160516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main():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x=9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y=3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a,b=sum_diff(x,y)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print("Sum = ",a)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print("diff = ",b)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main()</a:t>
            </a:r>
          </a:p>
        </p:txBody>
      </p:sp>
      <p:sp>
        <p:nvSpPr>
          <p:cNvPr id="9" name="Freeform 9"/>
          <p:cNvSpPr/>
          <p:nvPr/>
        </p:nvSpPr>
        <p:spPr>
          <a:xfrm>
            <a:off x="4338316" y="3652520"/>
            <a:ext cx="1762772" cy="1229369"/>
          </a:xfrm>
          <a:custGeom>
            <a:avLst/>
            <a:gdLst/>
            <a:ahLst/>
            <a:cxnLst/>
            <a:rect l="l" t="t" r="r" b="b"/>
            <a:pathLst>
              <a:path w="1762772" h="1229369">
                <a:moveTo>
                  <a:pt x="0" y="0"/>
                </a:moveTo>
                <a:lnTo>
                  <a:pt x="1762773" y="0"/>
                </a:lnTo>
                <a:lnTo>
                  <a:pt x="1762773" y="1229369"/>
                </a:lnTo>
                <a:lnTo>
                  <a:pt x="0" y="122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167129" y="3195317"/>
            <a:ext cx="2905780" cy="924566"/>
            <a:chOff x="0" y="0"/>
            <a:chExt cx="3874374" cy="12327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74374" cy="1232755"/>
            </a:xfrm>
            <a:custGeom>
              <a:avLst/>
              <a:gdLst/>
              <a:ahLst/>
              <a:cxnLst/>
              <a:rect l="l" t="t" r="r" b="b"/>
              <a:pathLst>
                <a:path w="3874374" h="1232755">
                  <a:moveTo>
                    <a:pt x="0" y="0"/>
                  </a:moveTo>
                  <a:lnTo>
                    <a:pt x="3874374" y="0"/>
                  </a:lnTo>
                  <a:lnTo>
                    <a:pt x="3874374" y="1232755"/>
                  </a:lnTo>
                  <a:lnTo>
                    <a:pt x="0" y="1232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3874374" cy="1232755"/>
              <a:chOff x="0" y="0"/>
              <a:chExt cx="3874374" cy="123275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874374" cy="1232755"/>
              </a:xfrm>
              <a:custGeom>
                <a:avLst/>
                <a:gdLst/>
                <a:ahLst/>
                <a:cxnLst/>
                <a:rect l="l" t="t" r="r" b="b"/>
                <a:pathLst>
                  <a:path w="3874374" h="1232755">
                    <a:moveTo>
                      <a:pt x="0" y="0"/>
                    </a:moveTo>
                    <a:lnTo>
                      <a:pt x="3874374" y="0"/>
                    </a:lnTo>
                    <a:lnTo>
                      <a:pt x="3874374" y="1232755"/>
                    </a:lnTo>
                    <a:lnTo>
                      <a:pt x="0" y="12327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3874374" cy="128990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583"/>
                  </a:lnSpc>
                </a:pPr>
                <a:r>
                  <a:rPr lang="en-US" sz="2986" b="1">
                    <a:solidFill>
                      <a:srgbClr val="00357A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Arguments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6182545" y="4953009"/>
            <a:ext cx="3266287" cy="1981214"/>
            <a:chOff x="0" y="0"/>
            <a:chExt cx="4355049" cy="26416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5049" cy="2641618"/>
            </a:xfrm>
            <a:custGeom>
              <a:avLst/>
              <a:gdLst/>
              <a:ahLst/>
              <a:cxnLst/>
              <a:rect l="l" t="t" r="r" b="b"/>
              <a:pathLst>
                <a:path w="4355049" h="2641618">
                  <a:moveTo>
                    <a:pt x="0" y="0"/>
                  </a:moveTo>
                  <a:lnTo>
                    <a:pt x="4355049" y="0"/>
                  </a:lnTo>
                  <a:lnTo>
                    <a:pt x="4355049" y="2641618"/>
                  </a:lnTo>
                  <a:lnTo>
                    <a:pt x="0" y="2641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355049" cy="27082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993"/>
                </a:lnSpc>
              </a:pPr>
              <a:r>
                <a:rPr lang="en-US" sz="3327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Argument is also called as actual parameter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177" y="1904988"/>
            <a:ext cx="7467652" cy="1371610"/>
            <a:chOff x="0" y="0"/>
            <a:chExt cx="9956870" cy="18288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6870" cy="1828813"/>
            </a:xfrm>
            <a:custGeom>
              <a:avLst/>
              <a:gdLst/>
              <a:ahLst/>
              <a:cxnLst/>
              <a:rect l="l" t="t" r="r" b="b"/>
              <a:pathLst>
                <a:path w="9956870" h="1828813">
                  <a:moveTo>
                    <a:pt x="0" y="0"/>
                  </a:moveTo>
                  <a:lnTo>
                    <a:pt x="9956870" y="0"/>
                  </a:lnTo>
                  <a:lnTo>
                    <a:pt x="9956870" y="1828813"/>
                  </a:lnTo>
                  <a:lnTo>
                    <a:pt x="0" y="1828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9956870" cy="18954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Python supports following type of arguments: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6495" y="604499"/>
            <a:ext cx="8087417" cy="695965"/>
            <a:chOff x="0" y="0"/>
            <a:chExt cx="10783222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83222" cy="927953"/>
            </a:xfrm>
            <a:custGeom>
              <a:avLst/>
              <a:gdLst/>
              <a:ahLst/>
              <a:cxnLst/>
              <a:rect l="l" t="t" r="r" b="b"/>
              <a:pathLst>
                <a:path w="10783222" h="927953">
                  <a:moveTo>
                    <a:pt x="0" y="0"/>
                  </a:moveTo>
                  <a:lnTo>
                    <a:pt x="10783222" y="0"/>
                  </a:lnTo>
                  <a:lnTo>
                    <a:pt x="10783222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-5715"/>
              <a:ext cx="10539382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TYPES OF ARGUMENTS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72620" y="3712846"/>
            <a:ext cx="667516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AutoNum type="arabicPeriod"/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Positional arguments</a:t>
            </a:r>
          </a:p>
          <a:p>
            <a:pPr marL="439273" lvl="1" indent="-219637" algn="l">
              <a:lnSpc>
                <a:spcPts val="4095"/>
              </a:lnSpc>
              <a:buAutoNum type="arabicPeriod"/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Default Arguments</a:t>
            </a:r>
          </a:p>
          <a:p>
            <a:pPr marL="439273" lvl="1" indent="-219637" algn="l">
              <a:lnSpc>
                <a:spcPts val="4095"/>
              </a:lnSpc>
              <a:buAutoNum type="arabicPeriod"/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Arguments</a:t>
            </a:r>
          </a:p>
          <a:p>
            <a:pPr marL="439273" lvl="1" indent="-219637" algn="l">
              <a:lnSpc>
                <a:spcPts val="4095"/>
              </a:lnSpc>
              <a:buAutoNum type="arabicPeriod"/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 Length Arguments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570" y="1142982"/>
            <a:ext cx="8839262" cy="1371610"/>
            <a:chOff x="0" y="0"/>
            <a:chExt cx="11785682" cy="18288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85682" cy="1828813"/>
            </a:xfrm>
            <a:custGeom>
              <a:avLst/>
              <a:gdLst/>
              <a:ahLst/>
              <a:cxnLst/>
              <a:rect l="l" t="t" r="r" b="b"/>
              <a:pathLst>
                <a:path w="11785682" h="1828813">
                  <a:moveTo>
                    <a:pt x="0" y="0"/>
                  </a:moveTo>
                  <a:lnTo>
                    <a:pt x="11785682" y="0"/>
                  </a:lnTo>
                  <a:lnTo>
                    <a:pt x="11785682" y="1828813"/>
                  </a:lnTo>
                  <a:lnTo>
                    <a:pt x="0" y="1828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785682" cy="18954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These are the arguments passed to a function in correct positional order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9899" y="299697"/>
            <a:ext cx="7173010" cy="695965"/>
            <a:chOff x="0" y="0"/>
            <a:chExt cx="9564014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4014" cy="927953"/>
            </a:xfrm>
            <a:custGeom>
              <a:avLst/>
              <a:gdLst/>
              <a:ahLst/>
              <a:cxnLst/>
              <a:rect l="l" t="t" r="r" b="b"/>
              <a:pathLst>
                <a:path w="9564014" h="927953">
                  <a:moveTo>
                    <a:pt x="0" y="0"/>
                  </a:moveTo>
                  <a:lnTo>
                    <a:pt x="9564014" y="0"/>
                  </a:lnTo>
                  <a:lnTo>
                    <a:pt x="9564014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-5715"/>
              <a:ext cx="9320174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	POSITIONAL ARGUMENTS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34414" y="2468309"/>
            <a:ext cx="7284772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 substract(a,b):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print(a-b)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substract()</a:t>
            </a:r>
          </a:p>
          <a:p>
            <a:pPr algn="l">
              <a:lnSpc>
                <a:spcPts val="4095"/>
              </a:lnSpc>
            </a:pPr>
            <a:endParaRPr lang="en-US" sz="3413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&gt;&gt;substract(100,200)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-100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&gt;&gt;substract(150,100)</a:t>
            </a:r>
          </a:p>
          <a:p>
            <a:pPr algn="l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50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71" y="1371584"/>
            <a:ext cx="8686861" cy="1371610"/>
            <a:chOff x="0" y="0"/>
            <a:chExt cx="11582481" cy="18288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2481" cy="1828813"/>
            </a:xfrm>
            <a:custGeom>
              <a:avLst/>
              <a:gdLst/>
              <a:ahLst/>
              <a:cxnLst/>
              <a:rect l="l" t="t" r="r" b="b"/>
              <a:pathLst>
                <a:path w="11582481" h="1828813">
                  <a:moveTo>
                    <a:pt x="0" y="0"/>
                  </a:moveTo>
                  <a:lnTo>
                    <a:pt x="11582481" y="0"/>
                  </a:lnTo>
                  <a:lnTo>
                    <a:pt x="11582481" y="1828813"/>
                  </a:lnTo>
                  <a:lnTo>
                    <a:pt x="0" y="1828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582481" cy="188596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When a function call is made without arguments, the function has defalut values for it for example: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6495" y="299697"/>
            <a:ext cx="7782614" cy="695965"/>
            <a:chOff x="0" y="0"/>
            <a:chExt cx="10376819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6819" cy="927953"/>
            </a:xfrm>
            <a:custGeom>
              <a:avLst/>
              <a:gdLst/>
              <a:ahLst/>
              <a:cxnLst/>
              <a:rect l="l" t="t" r="r" b="b"/>
              <a:pathLst>
                <a:path w="10376819" h="927953">
                  <a:moveTo>
                    <a:pt x="0" y="0"/>
                  </a:moveTo>
                  <a:lnTo>
                    <a:pt x="10376819" y="0"/>
                  </a:lnTo>
                  <a:lnTo>
                    <a:pt x="10376819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-5715"/>
              <a:ext cx="10132979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	DEFAULT ARGUMENTS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44018" y="2884165"/>
            <a:ext cx="713237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 greet_msg(name=“Mohan”):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print(“Hello “, name)</a:t>
            </a:r>
          </a:p>
          <a:p>
            <a:pPr algn="l">
              <a:lnSpc>
                <a:spcPts val="3583"/>
              </a:lnSpc>
            </a:pPr>
            <a:endParaRPr lang="en-US" sz="2986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greet_msg(“Vinay”)  	# valid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greet_msg()		#valid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370" y="1219183"/>
            <a:ext cx="8763061" cy="1551622"/>
            <a:chOff x="0" y="0"/>
            <a:chExt cx="11684082" cy="2068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4082" cy="2068830"/>
            </a:xfrm>
            <a:custGeom>
              <a:avLst/>
              <a:gdLst/>
              <a:ahLst/>
              <a:cxnLst/>
              <a:rect l="l" t="t" r="r" b="b"/>
              <a:pathLst>
                <a:path w="11684082" h="2068830">
                  <a:moveTo>
                    <a:pt x="0" y="0"/>
                  </a:moveTo>
                  <a:lnTo>
                    <a:pt x="11684082" y="0"/>
                  </a:lnTo>
                  <a:lnTo>
                    <a:pt x="11684082" y="2068830"/>
                  </a:lnTo>
                  <a:lnTo>
                    <a:pt x="0" y="2068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4082" cy="21259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86"/>
                </a:lnSpc>
              </a:pPr>
              <a:r>
                <a:rPr lang="en-US" sz="3071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When a function call is made without arguments, the function has default values for it </a:t>
              </a:r>
            </a:p>
            <a:p>
              <a:pPr algn="just">
                <a:lnSpc>
                  <a:spcPts val="3686"/>
                </a:lnSpc>
              </a:pPr>
              <a:r>
                <a:rPr lang="en-US" sz="3071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 example: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4094" y="299697"/>
            <a:ext cx="7325411" cy="695965"/>
            <a:chOff x="0" y="0"/>
            <a:chExt cx="9767215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7215" cy="927953"/>
            </a:xfrm>
            <a:custGeom>
              <a:avLst/>
              <a:gdLst/>
              <a:ahLst/>
              <a:cxnLst/>
              <a:rect l="l" t="t" r="r" b="b"/>
              <a:pathLst>
                <a:path w="9767215" h="927953">
                  <a:moveTo>
                    <a:pt x="0" y="0"/>
                  </a:moveTo>
                  <a:lnTo>
                    <a:pt x="9767215" y="0"/>
                  </a:lnTo>
                  <a:lnTo>
                    <a:pt x="9767215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-5715"/>
              <a:ext cx="9523375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	DEFAULT ARGUMENTS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050" y="2799074"/>
            <a:ext cx="9032303" cy="3881692"/>
            <a:chOff x="0" y="0"/>
            <a:chExt cx="12043071" cy="5175589"/>
          </a:xfrm>
        </p:grpSpPr>
        <p:sp>
          <p:nvSpPr>
            <p:cNvPr id="9" name="Freeform 9"/>
            <p:cNvSpPr/>
            <p:nvPr/>
          </p:nvSpPr>
          <p:spPr>
            <a:xfrm>
              <a:off x="27051" y="27051"/>
              <a:ext cx="11988927" cy="5121402"/>
            </a:xfrm>
            <a:custGeom>
              <a:avLst/>
              <a:gdLst/>
              <a:ahLst/>
              <a:cxnLst/>
              <a:rect l="l" t="t" r="r" b="b"/>
              <a:pathLst>
                <a:path w="11988927" h="5121402">
                  <a:moveTo>
                    <a:pt x="0" y="0"/>
                  </a:moveTo>
                  <a:lnTo>
                    <a:pt x="11988927" y="0"/>
                  </a:lnTo>
                  <a:lnTo>
                    <a:pt x="11988927" y="5121402"/>
                  </a:lnTo>
                  <a:lnTo>
                    <a:pt x="0" y="512140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043029" cy="5175504"/>
            </a:xfrm>
            <a:custGeom>
              <a:avLst/>
              <a:gdLst/>
              <a:ahLst/>
              <a:cxnLst/>
              <a:rect l="l" t="t" r="r" b="b"/>
              <a:pathLst>
                <a:path w="12043029" h="5175504">
                  <a:moveTo>
                    <a:pt x="27051" y="0"/>
                  </a:moveTo>
                  <a:lnTo>
                    <a:pt x="12015978" y="0"/>
                  </a:lnTo>
                  <a:cubicBezTo>
                    <a:pt x="12030964" y="0"/>
                    <a:pt x="12043029" y="12192"/>
                    <a:pt x="12043029" y="27051"/>
                  </a:cubicBezTo>
                  <a:lnTo>
                    <a:pt x="12043029" y="5148453"/>
                  </a:lnTo>
                  <a:cubicBezTo>
                    <a:pt x="12043029" y="5163439"/>
                    <a:pt x="12030837" y="5175504"/>
                    <a:pt x="12015978" y="5175504"/>
                  </a:cubicBezTo>
                  <a:lnTo>
                    <a:pt x="27051" y="5175504"/>
                  </a:lnTo>
                  <a:cubicBezTo>
                    <a:pt x="12065" y="5175504"/>
                    <a:pt x="0" y="5163312"/>
                    <a:pt x="0" y="5148453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moveTo>
                    <a:pt x="27051" y="54229"/>
                  </a:moveTo>
                  <a:lnTo>
                    <a:pt x="27051" y="27051"/>
                  </a:lnTo>
                  <a:lnTo>
                    <a:pt x="54229" y="27051"/>
                  </a:lnTo>
                  <a:lnTo>
                    <a:pt x="54229" y="5148453"/>
                  </a:lnTo>
                  <a:lnTo>
                    <a:pt x="27051" y="5148453"/>
                  </a:lnTo>
                  <a:lnTo>
                    <a:pt x="27051" y="5121402"/>
                  </a:lnTo>
                  <a:lnTo>
                    <a:pt x="12015978" y="5121402"/>
                  </a:lnTo>
                  <a:lnTo>
                    <a:pt x="12015978" y="5148453"/>
                  </a:lnTo>
                  <a:lnTo>
                    <a:pt x="11988927" y="5148453"/>
                  </a:lnTo>
                  <a:lnTo>
                    <a:pt x="11988927" y="27051"/>
                  </a:lnTo>
                  <a:lnTo>
                    <a:pt x="12015978" y="27051"/>
                  </a:lnTo>
                  <a:lnTo>
                    <a:pt x="12015978" y="54229"/>
                  </a:lnTo>
                  <a:lnTo>
                    <a:pt x="27051" y="54229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043071" cy="523273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583"/>
                </a:lnSpc>
              </a:pPr>
              <a:r>
                <a:rPr lang="en-US" sz="2986" b="1" i="1">
                  <a:solidFill>
                    <a:srgbClr val="FFFF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For example:</a:t>
              </a: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def  greet_msg(name=“Mohan”,msg=“GoodMorning”):</a:t>
              </a: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	print(name,msg)</a:t>
              </a: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greet_msg()</a:t>
              </a:r>
            </a:p>
            <a:p>
              <a:pPr algn="l">
                <a:lnSpc>
                  <a:spcPts val="3583"/>
                </a:lnSpc>
              </a:pPr>
              <a:endParaRPr lang="en-US" sz="2986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def  greet_msg(name=“Mohan”,msg):  # invalid</a:t>
              </a: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	print(name,msg)</a:t>
              </a:r>
            </a:p>
            <a:p>
              <a:pPr algn="l">
                <a:lnSpc>
                  <a:spcPts val="3583"/>
                </a:lnSpc>
              </a:pPr>
              <a:r>
                <a:rPr lang="en-US" sz="2986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greet_msg()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375" y="1142982"/>
            <a:ext cx="7772454" cy="2286016"/>
            <a:chOff x="0" y="0"/>
            <a:chExt cx="10363273" cy="3048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3273" cy="3048021"/>
            </a:xfrm>
            <a:custGeom>
              <a:avLst/>
              <a:gdLst/>
              <a:ahLst/>
              <a:cxnLst/>
              <a:rect l="l" t="t" r="r" b="b"/>
              <a:pathLst>
                <a:path w="10363273" h="3048021">
                  <a:moveTo>
                    <a:pt x="0" y="0"/>
                  </a:moveTo>
                  <a:lnTo>
                    <a:pt x="10363273" y="0"/>
                  </a:lnTo>
                  <a:lnTo>
                    <a:pt x="10363273" y="3048021"/>
                  </a:lnTo>
                  <a:lnTo>
                    <a:pt x="0" y="3048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363273" cy="31051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if function containing many arguments, and we wish to specify some among them, then value for such parameter can be provided by using the name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6495" y="299697"/>
            <a:ext cx="7325411" cy="695965"/>
            <a:chOff x="0" y="0"/>
            <a:chExt cx="9767215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7215" cy="927953"/>
            </a:xfrm>
            <a:custGeom>
              <a:avLst/>
              <a:gdLst/>
              <a:ahLst/>
              <a:cxnLst/>
              <a:rect l="l" t="t" r="r" b="b"/>
              <a:pathLst>
                <a:path w="9767215" h="927953">
                  <a:moveTo>
                    <a:pt x="0" y="0"/>
                  </a:moveTo>
                  <a:lnTo>
                    <a:pt x="9767215" y="0"/>
                  </a:lnTo>
                  <a:lnTo>
                    <a:pt x="9767215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-5715"/>
              <a:ext cx="9523375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	KEYWORD ARGUMENTS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86815" y="3493769"/>
            <a:ext cx="797057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 greet_msg(name,msg):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print(name,msg)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#calling function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greet_msg(name=“Mohan”,msg=“Hi”):  #  valid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O/p -&gt; Mohan Hi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995615"/>
            <a:ext cx="8290560" cy="5323970"/>
          </a:xfrm>
          <a:custGeom>
            <a:avLst/>
            <a:gdLst/>
            <a:ahLst/>
            <a:cxnLst/>
            <a:rect l="l" t="t" r="r" b="b"/>
            <a:pathLst>
              <a:path w="8290560" h="5323970">
                <a:moveTo>
                  <a:pt x="0" y="0"/>
                </a:moveTo>
                <a:lnTo>
                  <a:pt x="8290560" y="0"/>
                </a:lnTo>
                <a:lnTo>
                  <a:pt x="8290560" y="5323970"/>
                </a:lnTo>
                <a:lnTo>
                  <a:pt x="0" y="532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9216" y="1817357"/>
            <a:ext cx="781817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#calling function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greet_msg(msg=“Hi”,name=“Mohan”):  #  valid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O/p -&gt; Mohan Hi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66495" y="299697"/>
            <a:ext cx="7325411" cy="695965"/>
            <a:chOff x="0" y="0"/>
            <a:chExt cx="9767215" cy="927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67215" cy="927953"/>
            </a:xfrm>
            <a:custGeom>
              <a:avLst/>
              <a:gdLst/>
              <a:ahLst/>
              <a:cxnLst/>
              <a:rect l="l" t="t" r="r" b="b"/>
              <a:pathLst>
                <a:path w="9767215" h="927953">
                  <a:moveTo>
                    <a:pt x="0" y="0"/>
                  </a:moveTo>
                  <a:lnTo>
                    <a:pt x="9767215" y="0"/>
                  </a:lnTo>
                  <a:lnTo>
                    <a:pt x="9767215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21920" y="51435"/>
              <a:ext cx="9523375" cy="8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	KEYWORD ARGUMENTS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696" y="299697"/>
            <a:ext cx="7782614" cy="695965"/>
            <a:chOff x="0" y="0"/>
            <a:chExt cx="10376819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76819" cy="927953"/>
            </a:xfrm>
            <a:custGeom>
              <a:avLst/>
              <a:gdLst/>
              <a:ahLst/>
              <a:cxnLst/>
              <a:rect l="l" t="t" r="r" b="b"/>
              <a:pathLst>
                <a:path w="10376819" h="927953">
                  <a:moveTo>
                    <a:pt x="0" y="0"/>
                  </a:moveTo>
                  <a:lnTo>
                    <a:pt x="10376819" y="0"/>
                  </a:lnTo>
                  <a:lnTo>
                    <a:pt x="10376819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132979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	VARIABLE LENGTH ARGUMENTS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91617" y="2122159"/>
            <a:ext cx="7665775" cy="40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In some situation one needs to pass as many as argument to a function, python provides a way to pass number of argument to  a function, such type of arguments are called variable length arguments. 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Variable length arguments are defined with * symbol.</a:t>
            </a:r>
          </a:p>
          <a:p>
            <a:pPr algn="just">
              <a:lnSpc>
                <a:spcPts val="3583"/>
              </a:lnSpc>
            </a:pPr>
            <a:endParaRPr lang="en-US" sz="2986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For Example:    (next slide)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894" y="299697"/>
            <a:ext cx="7935015" cy="695965"/>
            <a:chOff x="0" y="0"/>
            <a:chExt cx="10580021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80021" cy="927953"/>
            </a:xfrm>
            <a:custGeom>
              <a:avLst/>
              <a:gdLst/>
              <a:ahLst/>
              <a:cxnLst/>
              <a:rect l="l" t="t" r="r" b="b"/>
              <a:pathLst>
                <a:path w="10580021" h="927953">
                  <a:moveTo>
                    <a:pt x="0" y="0"/>
                  </a:moveTo>
                  <a:lnTo>
                    <a:pt x="10580021" y="0"/>
                  </a:lnTo>
                  <a:lnTo>
                    <a:pt x="10580021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336181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	VARIABLE LENGTH ARGUMENTS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25021" y="1512555"/>
            <a:ext cx="6675168" cy="498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sum(*n):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total=0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  for i in n: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total+=i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  print(“Sum = “, total)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sum() 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# Calling function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sum()			o/p  sum=0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sum(10)		o/p  sum=10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sum(10,20,30,40)   o/p sum=100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693" y="299697"/>
            <a:ext cx="8392219" cy="695965"/>
            <a:chOff x="0" y="0"/>
            <a:chExt cx="11189625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89625" cy="927953"/>
            </a:xfrm>
            <a:custGeom>
              <a:avLst/>
              <a:gdLst/>
              <a:ahLst/>
              <a:cxnLst/>
              <a:rect l="l" t="t" r="r" b="b"/>
              <a:pathLst>
                <a:path w="11189625" h="927953">
                  <a:moveTo>
                    <a:pt x="0" y="0"/>
                  </a:moveTo>
                  <a:lnTo>
                    <a:pt x="11189625" y="0"/>
                  </a:lnTo>
                  <a:lnTo>
                    <a:pt x="11189625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945785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PASSING ARRAYS/LISTS TO FUNCTIONS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1010" y="1512555"/>
            <a:ext cx="8732582" cy="453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Arrays in basic python are lists that contain mixed data types and can be passed as an argument to a function.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For Example: # Arithmetic mean of list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def list_avg(lst):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l=len(lst)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sum=0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for i in lst: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	sum+=i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return sum/l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795519" y="3804921"/>
            <a:ext cx="4505991" cy="3210557"/>
            <a:chOff x="0" y="0"/>
            <a:chExt cx="6007989" cy="4280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07989" cy="4280742"/>
            </a:xfrm>
            <a:custGeom>
              <a:avLst/>
              <a:gdLst/>
              <a:ahLst/>
              <a:cxnLst/>
              <a:rect l="l" t="t" r="r" b="b"/>
              <a:pathLst>
                <a:path w="6007989" h="4280742">
                  <a:moveTo>
                    <a:pt x="0" y="0"/>
                  </a:moveTo>
                  <a:lnTo>
                    <a:pt x="6007989" y="0"/>
                  </a:lnTo>
                  <a:lnTo>
                    <a:pt x="6007989" y="4280742"/>
                  </a:lnTo>
                  <a:lnTo>
                    <a:pt x="0" y="4280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6007989" cy="4280742"/>
              <a:chOff x="0" y="0"/>
              <a:chExt cx="6007989" cy="428074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007989" cy="4280743"/>
              </a:xfrm>
              <a:custGeom>
                <a:avLst/>
                <a:gdLst/>
                <a:ahLst/>
                <a:cxnLst/>
                <a:rect l="l" t="t" r="r" b="b"/>
                <a:pathLst>
                  <a:path w="6007989" h="4280743">
                    <a:moveTo>
                      <a:pt x="0" y="0"/>
                    </a:moveTo>
                    <a:lnTo>
                      <a:pt x="6007989" y="0"/>
                    </a:lnTo>
                    <a:lnTo>
                      <a:pt x="6007989" y="4280743"/>
                    </a:lnTo>
                    <a:lnTo>
                      <a:pt x="0" y="428074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007989" cy="432836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def main():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print(“Input integers”)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a=input()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a=a.split()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for i in range(len(a) ):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a[i]=int(a[i])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avg=list_ave(a)</a:t>
                </a:r>
              </a:p>
              <a:p>
                <a:pPr algn="l">
                  <a:lnSpc>
                    <a:spcPts val="3071"/>
                  </a:lnSpc>
                </a:pPr>
                <a:r>
                  <a:rPr lang="en-US" sz="2559">
                    <a:solidFill>
                      <a:srgbClr val="00357A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print (“Average is = “, avg)</a:t>
                </a: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4094" y="299697"/>
            <a:ext cx="7630213" cy="695965"/>
            <a:chOff x="0" y="0"/>
            <a:chExt cx="10173618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3618" cy="927953"/>
            </a:xfrm>
            <a:custGeom>
              <a:avLst/>
              <a:gdLst/>
              <a:ahLst/>
              <a:cxnLst/>
              <a:rect l="l" t="t" r="r" b="b"/>
              <a:pathLst>
                <a:path w="10173618" h="927953">
                  <a:moveTo>
                    <a:pt x="0" y="0"/>
                  </a:moveTo>
                  <a:lnTo>
                    <a:pt x="10173618" y="0"/>
                  </a:lnTo>
                  <a:lnTo>
                    <a:pt x="10173618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9929778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SCOPE OF VARIABLES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6208" y="1436355"/>
            <a:ext cx="8732582" cy="542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		</a:t>
            </a: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Scope mean measure of access of variable or constants in a program. Generally there are two types of scope of variables:</a:t>
            </a:r>
          </a:p>
          <a:p>
            <a:pPr algn="just">
              <a:lnSpc>
                <a:spcPts val="3583"/>
              </a:lnSpc>
            </a:pPr>
            <a:r>
              <a:rPr lang="en-US" sz="2986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		</a:t>
            </a:r>
          </a:p>
          <a:p>
            <a:pPr algn="just">
              <a:lnSpc>
                <a:spcPts val="3583"/>
              </a:lnSpc>
            </a:pPr>
            <a:r>
              <a:rPr lang="en-US" sz="2986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	</a:t>
            </a: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i)	Global (Module)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</a:t>
            </a:r>
          </a:p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ii)	Local (Function)</a:t>
            </a:r>
          </a:p>
          <a:p>
            <a:pPr algn="just">
              <a:lnSpc>
                <a:spcPts val="3583"/>
              </a:lnSpc>
            </a:pPr>
            <a:endParaRPr lang="en-US" sz="2986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84364" lvl="1" indent="-192182" algn="just">
              <a:lnSpc>
                <a:spcPts val="3583"/>
              </a:lnSpc>
              <a:buAutoNum type="romanLcPeriod"/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Global variables are accessed throughout the program their scope is global</a:t>
            </a:r>
          </a:p>
          <a:p>
            <a:pPr marL="384364" lvl="1" indent="-192182" algn="just">
              <a:lnSpc>
                <a:spcPts val="3583"/>
              </a:lnSpc>
              <a:buAutoNum type="romanLcPeriod"/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Local variables are accessed within the program and their scope is local only.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894" y="299697"/>
            <a:ext cx="8316018" cy="695965"/>
            <a:chOff x="0" y="0"/>
            <a:chExt cx="11088024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88024" cy="927953"/>
            </a:xfrm>
            <a:custGeom>
              <a:avLst/>
              <a:gdLst/>
              <a:ahLst/>
              <a:cxnLst/>
              <a:rect l="l" t="t" r="r" b="b"/>
              <a:pathLst>
                <a:path w="11088024" h="927953">
                  <a:moveTo>
                    <a:pt x="0" y="0"/>
                  </a:moveTo>
                  <a:lnTo>
                    <a:pt x="11088024" y="0"/>
                  </a:lnTo>
                  <a:lnTo>
                    <a:pt x="11088024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0844184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GLOBAL VARIABLES &amp; LOCAL VARIABLES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409" y="1207753"/>
            <a:ext cx="2407938" cy="52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86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Example: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6208" y="2995000"/>
            <a:ext cx="6675168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m=100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def add_diff(x,y):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add=x+y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diff=x-y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global m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m= m +10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print("m in add_diff function=",m)</a:t>
            </a:r>
          </a:p>
          <a:p>
            <a:pPr algn="l">
              <a:lnSpc>
                <a:spcPts val="3583"/>
              </a:lnSpc>
            </a:pPr>
            <a:r>
              <a:rPr lang="en-US" sz="2986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    return add,diff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948813" y="1662839"/>
            <a:ext cx="5665967" cy="3804841"/>
            <a:chOff x="0" y="0"/>
            <a:chExt cx="7554623" cy="5073121"/>
          </a:xfrm>
        </p:grpSpPr>
        <p:sp>
          <p:nvSpPr>
            <p:cNvPr id="8" name="Freeform 8"/>
            <p:cNvSpPr/>
            <p:nvPr/>
          </p:nvSpPr>
          <p:spPr>
            <a:xfrm>
              <a:off x="18034" y="18045"/>
              <a:ext cx="7518527" cy="5037017"/>
            </a:xfrm>
            <a:custGeom>
              <a:avLst/>
              <a:gdLst/>
              <a:ahLst/>
              <a:cxnLst/>
              <a:rect l="l" t="t" r="r" b="b"/>
              <a:pathLst>
                <a:path w="7518527" h="5037017">
                  <a:moveTo>
                    <a:pt x="0" y="0"/>
                  </a:moveTo>
                  <a:lnTo>
                    <a:pt x="7518527" y="0"/>
                  </a:lnTo>
                  <a:lnTo>
                    <a:pt x="7518527" y="5037017"/>
                  </a:lnTo>
                  <a:lnTo>
                    <a:pt x="0" y="5037017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554595" cy="5073108"/>
            </a:xfrm>
            <a:custGeom>
              <a:avLst/>
              <a:gdLst/>
              <a:ahLst/>
              <a:cxnLst/>
              <a:rect l="l" t="t" r="r" b="b"/>
              <a:pathLst>
                <a:path w="7554595" h="5073108">
                  <a:moveTo>
                    <a:pt x="18034" y="0"/>
                  </a:moveTo>
                  <a:lnTo>
                    <a:pt x="7536561" y="0"/>
                  </a:lnTo>
                  <a:cubicBezTo>
                    <a:pt x="7546594" y="0"/>
                    <a:pt x="7554595" y="8133"/>
                    <a:pt x="7554595" y="18045"/>
                  </a:cubicBezTo>
                  <a:lnTo>
                    <a:pt x="7554595" y="5055062"/>
                  </a:lnTo>
                  <a:cubicBezTo>
                    <a:pt x="7554595" y="5065102"/>
                    <a:pt x="7546467" y="5073108"/>
                    <a:pt x="7536561" y="5073108"/>
                  </a:cubicBezTo>
                  <a:lnTo>
                    <a:pt x="18034" y="5073108"/>
                  </a:lnTo>
                  <a:cubicBezTo>
                    <a:pt x="8001" y="5073108"/>
                    <a:pt x="0" y="5064975"/>
                    <a:pt x="0" y="5055062"/>
                  </a:cubicBezTo>
                  <a:lnTo>
                    <a:pt x="0" y="18045"/>
                  </a:lnTo>
                  <a:cubicBezTo>
                    <a:pt x="0" y="8133"/>
                    <a:pt x="8128" y="0"/>
                    <a:pt x="18034" y="0"/>
                  </a:cubicBezTo>
                  <a:moveTo>
                    <a:pt x="18034" y="36090"/>
                  </a:moveTo>
                  <a:lnTo>
                    <a:pt x="18034" y="18045"/>
                  </a:lnTo>
                  <a:lnTo>
                    <a:pt x="36068" y="18045"/>
                  </a:lnTo>
                  <a:lnTo>
                    <a:pt x="36068" y="5055062"/>
                  </a:lnTo>
                  <a:lnTo>
                    <a:pt x="18034" y="5055062"/>
                  </a:lnTo>
                  <a:lnTo>
                    <a:pt x="18034" y="5037017"/>
                  </a:lnTo>
                  <a:lnTo>
                    <a:pt x="7536561" y="5037017"/>
                  </a:lnTo>
                  <a:lnTo>
                    <a:pt x="7536561" y="5055062"/>
                  </a:lnTo>
                  <a:lnTo>
                    <a:pt x="7518527" y="5055062"/>
                  </a:lnTo>
                  <a:lnTo>
                    <a:pt x="7518527" y="18045"/>
                  </a:lnTo>
                  <a:lnTo>
                    <a:pt x="7536561" y="18045"/>
                  </a:lnTo>
                  <a:lnTo>
                    <a:pt x="7536561" y="36090"/>
                  </a:lnTo>
                  <a:lnTo>
                    <a:pt x="18034" y="36090"/>
                  </a:lnTo>
                  <a:close/>
                </a:path>
              </a:pathLst>
            </a:custGeom>
            <a:solidFill>
              <a:srgbClr val="C0504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554623" cy="513027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def main():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x=9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y=3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a,b=add_diff(x,y)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print("Sum = ",a)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print("diff = ",b)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print("m in main function = ",m)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main()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47087" y="2341871"/>
            <a:ext cx="3393463" cy="574044"/>
            <a:chOff x="0" y="0"/>
            <a:chExt cx="4524618" cy="765392"/>
          </a:xfrm>
        </p:grpSpPr>
        <p:sp>
          <p:nvSpPr>
            <p:cNvPr id="12" name="Freeform 12"/>
            <p:cNvSpPr/>
            <p:nvPr/>
          </p:nvSpPr>
          <p:spPr>
            <a:xfrm>
              <a:off x="27051" y="27051"/>
              <a:ext cx="4470400" cy="711200"/>
            </a:xfrm>
            <a:custGeom>
              <a:avLst/>
              <a:gdLst/>
              <a:ahLst/>
              <a:cxnLst/>
              <a:rect l="l" t="t" r="r" b="b"/>
              <a:pathLst>
                <a:path w="4470400" h="711200">
                  <a:moveTo>
                    <a:pt x="0" y="0"/>
                  </a:moveTo>
                  <a:lnTo>
                    <a:pt x="4470400" y="0"/>
                  </a:lnTo>
                  <a:lnTo>
                    <a:pt x="44704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D68B1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524502" cy="765429"/>
            </a:xfrm>
            <a:custGeom>
              <a:avLst/>
              <a:gdLst/>
              <a:ahLst/>
              <a:cxnLst/>
              <a:rect l="l" t="t" r="r" b="b"/>
              <a:pathLst>
                <a:path w="4524502" h="765429">
                  <a:moveTo>
                    <a:pt x="27051" y="0"/>
                  </a:moveTo>
                  <a:lnTo>
                    <a:pt x="4497451" y="0"/>
                  </a:lnTo>
                  <a:cubicBezTo>
                    <a:pt x="4512437" y="0"/>
                    <a:pt x="4524502" y="12192"/>
                    <a:pt x="4524502" y="27051"/>
                  </a:cubicBezTo>
                  <a:lnTo>
                    <a:pt x="4524502" y="738251"/>
                  </a:lnTo>
                  <a:cubicBezTo>
                    <a:pt x="4524502" y="753237"/>
                    <a:pt x="4512310" y="765302"/>
                    <a:pt x="4497451" y="765302"/>
                  </a:cubicBezTo>
                  <a:lnTo>
                    <a:pt x="27051" y="765302"/>
                  </a:lnTo>
                  <a:cubicBezTo>
                    <a:pt x="12192" y="765429"/>
                    <a:pt x="0" y="753237"/>
                    <a:pt x="0" y="73825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moveTo>
                    <a:pt x="27051" y="54229"/>
                  </a:moveTo>
                  <a:lnTo>
                    <a:pt x="27051" y="27051"/>
                  </a:lnTo>
                  <a:lnTo>
                    <a:pt x="54229" y="27051"/>
                  </a:lnTo>
                  <a:lnTo>
                    <a:pt x="54229" y="738251"/>
                  </a:lnTo>
                  <a:lnTo>
                    <a:pt x="27051" y="738251"/>
                  </a:lnTo>
                  <a:lnTo>
                    <a:pt x="27051" y="711200"/>
                  </a:lnTo>
                  <a:lnTo>
                    <a:pt x="4497451" y="711200"/>
                  </a:lnTo>
                  <a:lnTo>
                    <a:pt x="4497451" y="738251"/>
                  </a:lnTo>
                  <a:lnTo>
                    <a:pt x="4470400" y="738251"/>
                  </a:lnTo>
                  <a:lnTo>
                    <a:pt x="4470400" y="27051"/>
                  </a:lnTo>
                  <a:lnTo>
                    <a:pt x="4497451" y="27051"/>
                  </a:lnTo>
                  <a:lnTo>
                    <a:pt x="4497451" y="54229"/>
                  </a:lnTo>
                  <a:lnTo>
                    <a:pt x="27051" y="54229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524618" cy="82254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LOCAL VARIABLES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0649" y="1808467"/>
            <a:ext cx="3393463" cy="574044"/>
            <a:chOff x="0" y="0"/>
            <a:chExt cx="4524618" cy="765392"/>
          </a:xfrm>
        </p:grpSpPr>
        <p:sp>
          <p:nvSpPr>
            <p:cNvPr id="16" name="Freeform 16"/>
            <p:cNvSpPr/>
            <p:nvPr/>
          </p:nvSpPr>
          <p:spPr>
            <a:xfrm>
              <a:off x="27051" y="27051"/>
              <a:ext cx="4470400" cy="711200"/>
            </a:xfrm>
            <a:custGeom>
              <a:avLst/>
              <a:gdLst/>
              <a:ahLst/>
              <a:cxnLst/>
              <a:rect l="l" t="t" r="r" b="b"/>
              <a:pathLst>
                <a:path w="4470400" h="711200">
                  <a:moveTo>
                    <a:pt x="0" y="0"/>
                  </a:moveTo>
                  <a:lnTo>
                    <a:pt x="4470400" y="0"/>
                  </a:lnTo>
                  <a:lnTo>
                    <a:pt x="44704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FF00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524502" cy="765429"/>
            </a:xfrm>
            <a:custGeom>
              <a:avLst/>
              <a:gdLst/>
              <a:ahLst/>
              <a:cxnLst/>
              <a:rect l="l" t="t" r="r" b="b"/>
              <a:pathLst>
                <a:path w="4524502" h="765429">
                  <a:moveTo>
                    <a:pt x="27051" y="0"/>
                  </a:moveTo>
                  <a:lnTo>
                    <a:pt x="4497451" y="0"/>
                  </a:lnTo>
                  <a:cubicBezTo>
                    <a:pt x="4512437" y="0"/>
                    <a:pt x="4524502" y="12192"/>
                    <a:pt x="4524502" y="27051"/>
                  </a:cubicBezTo>
                  <a:lnTo>
                    <a:pt x="4524502" y="738251"/>
                  </a:lnTo>
                  <a:cubicBezTo>
                    <a:pt x="4524502" y="753237"/>
                    <a:pt x="4512310" y="765302"/>
                    <a:pt x="4497451" y="765302"/>
                  </a:cubicBezTo>
                  <a:lnTo>
                    <a:pt x="27051" y="765302"/>
                  </a:lnTo>
                  <a:cubicBezTo>
                    <a:pt x="12192" y="765429"/>
                    <a:pt x="0" y="753237"/>
                    <a:pt x="0" y="73825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moveTo>
                    <a:pt x="27051" y="54229"/>
                  </a:moveTo>
                  <a:lnTo>
                    <a:pt x="27051" y="27051"/>
                  </a:lnTo>
                  <a:lnTo>
                    <a:pt x="54229" y="27051"/>
                  </a:lnTo>
                  <a:lnTo>
                    <a:pt x="54229" y="738251"/>
                  </a:lnTo>
                  <a:lnTo>
                    <a:pt x="27051" y="738251"/>
                  </a:lnTo>
                  <a:lnTo>
                    <a:pt x="27051" y="711200"/>
                  </a:lnTo>
                  <a:lnTo>
                    <a:pt x="4497451" y="711200"/>
                  </a:lnTo>
                  <a:lnTo>
                    <a:pt x="4497451" y="738251"/>
                  </a:lnTo>
                  <a:lnTo>
                    <a:pt x="4470400" y="738251"/>
                  </a:lnTo>
                  <a:lnTo>
                    <a:pt x="4470400" y="27051"/>
                  </a:lnTo>
                  <a:lnTo>
                    <a:pt x="4497451" y="27051"/>
                  </a:lnTo>
                  <a:lnTo>
                    <a:pt x="4497451" y="54229"/>
                  </a:lnTo>
                  <a:lnTo>
                    <a:pt x="27051" y="54229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524618" cy="82254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GLOBAL VARIABLE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5024121" y="2433311"/>
            <a:ext cx="848366" cy="391163"/>
          </a:xfrm>
          <a:custGeom>
            <a:avLst/>
            <a:gdLst/>
            <a:ahLst/>
            <a:cxnLst/>
            <a:rect l="l" t="t" r="r" b="b"/>
            <a:pathLst>
              <a:path w="848366" h="391163">
                <a:moveTo>
                  <a:pt x="0" y="0"/>
                </a:moveTo>
                <a:lnTo>
                  <a:pt x="848366" y="0"/>
                </a:lnTo>
                <a:lnTo>
                  <a:pt x="848366" y="391163"/>
                </a:lnTo>
                <a:lnTo>
                  <a:pt x="0" y="391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4490" y="2433311"/>
            <a:ext cx="391163" cy="695965"/>
          </a:xfrm>
          <a:custGeom>
            <a:avLst/>
            <a:gdLst/>
            <a:ahLst/>
            <a:cxnLst/>
            <a:rect l="l" t="t" r="r" b="b"/>
            <a:pathLst>
              <a:path w="391163" h="695965">
                <a:moveTo>
                  <a:pt x="0" y="0"/>
                </a:moveTo>
                <a:lnTo>
                  <a:pt x="391163" y="0"/>
                </a:lnTo>
                <a:lnTo>
                  <a:pt x="391163" y="695965"/>
                </a:lnTo>
                <a:lnTo>
                  <a:pt x="0" y="69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33475" y="381000"/>
            <a:ext cx="708665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endParaRPr lang="en-US" sz="4693" b="1" dirty="0">
              <a:solidFill>
                <a:srgbClr val="00357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50943A-C776-72AB-88DB-4AF36130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Let’s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0D136-EA77-68CD-CF07-0A96DC9C41FE}"/>
              </a:ext>
            </a:extLst>
          </p:cNvPr>
          <p:cNvSpPr txBox="1"/>
          <p:nvPr/>
        </p:nvSpPr>
        <p:spPr>
          <a:xfrm>
            <a:off x="609600" y="12192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Write a Python function that takes a string as input and converts each uppercase letter to lowercase, each lowercase letter to uppercase, and replaces all non-alphabetic characters with ‘bb’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WAF to print the elements of a list in a single line. ( list is the parameter)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WAF to find the factorial of n. (n is the parameter)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WAF to print the length of a list. ( list is the parameter)</a:t>
            </a:r>
          </a:p>
          <a:p>
            <a:pPr algn="l"/>
            <a:endParaRPr lang="en-US" sz="2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Write a function that greets the user by name.</a:t>
            </a:r>
          </a:p>
          <a:p>
            <a:endParaRPr lang="en-US" sz="2000" b="0" i="0" u="none" strike="noStrike" baseline="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Create a function that takes three numbers and returns the largest one.</a:t>
            </a:r>
          </a:p>
          <a:p>
            <a:endParaRPr lang="en-US" sz="2000" b="0" i="0" u="none" strike="noStrike" baseline="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Build a menu-based calculator using separate functions for add, subtract, multiply, and divide. </a:t>
            </a:r>
            <a:r>
              <a:rPr lang="en-US" sz="2000" b="0" i="1" u="none" strike="noStrike" baseline="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(Assignment)</a:t>
            </a:r>
            <a:endParaRPr lang="en-US" sz="2000" b="0" i="0" u="none" strike="noStrike" baseline="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891" y="299697"/>
            <a:ext cx="8849422" cy="848366"/>
            <a:chOff x="0" y="0"/>
            <a:chExt cx="11799229" cy="1131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99229" cy="1131155"/>
            </a:xfrm>
            <a:custGeom>
              <a:avLst/>
              <a:gdLst/>
              <a:ahLst/>
              <a:cxnLst/>
              <a:rect l="l" t="t" r="r" b="b"/>
              <a:pathLst>
                <a:path w="11799229" h="1131155">
                  <a:moveTo>
                    <a:pt x="0" y="0"/>
                  </a:moveTo>
                  <a:lnTo>
                    <a:pt x="11799229" y="0"/>
                  </a:lnTo>
                  <a:lnTo>
                    <a:pt x="11799229" y="1131155"/>
                  </a:lnTo>
                  <a:lnTo>
                    <a:pt x="0" y="113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799229" cy="11978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What is Function?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53411" y="1807832"/>
            <a:ext cx="8656382" cy="41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endParaRPr/>
          </a:p>
          <a:p>
            <a:pPr algn="just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A function is a group of statements that is executed when it is called from some point of the program.</a:t>
            </a:r>
          </a:p>
          <a:p>
            <a:pPr algn="just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</a:t>
            </a:r>
          </a:p>
          <a:p>
            <a:pPr algn="just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It’s a divide and conquer approach</a:t>
            </a:r>
          </a:p>
          <a:p>
            <a:pPr algn="just">
              <a:lnSpc>
                <a:spcPts val="4095"/>
              </a:lnSpc>
            </a:pPr>
            <a:endParaRPr lang="en-US" sz="3413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		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195" y="3134848"/>
            <a:ext cx="7249211" cy="848366"/>
            <a:chOff x="0" y="0"/>
            <a:chExt cx="9665614" cy="1131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5614" cy="1131155"/>
            </a:xfrm>
            <a:custGeom>
              <a:avLst/>
              <a:gdLst/>
              <a:ahLst/>
              <a:cxnLst/>
              <a:rect l="l" t="t" r="r" b="b"/>
              <a:pathLst>
                <a:path w="9665614" h="1131155">
                  <a:moveTo>
                    <a:pt x="0" y="0"/>
                  </a:moveTo>
                  <a:lnTo>
                    <a:pt x="9665614" y="0"/>
                  </a:lnTo>
                  <a:lnTo>
                    <a:pt x="9665614" y="1131155"/>
                  </a:lnTo>
                  <a:lnTo>
                    <a:pt x="0" y="113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9665614" cy="11978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TYPES OF FUNCTIONS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298" y="299697"/>
            <a:ext cx="6792007" cy="848366"/>
            <a:chOff x="0" y="0"/>
            <a:chExt cx="9056010" cy="1131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6010" cy="1131155"/>
            </a:xfrm>
            <a:custGeom>
              <a:avLst/>
              <a:gdLst/>
              <a:ahLst/>
              <a:cxnLst/>
              <a:rect l="l" t="t" r="r" b="b"/>
              <a:pathLst>
                <a:path w="9056010" h="1131155">
                  <a:moveTo>
                    <a:pt x="0" y="0"/>
                  </a:moveTo>
                  <a:lnTo>
                    <a:pt x="9056010" y="0"/>
                  </a:lnTo>
                  <a:lnTo>
                    <a:pt x="9056010" y="1131155"/>
                  </a:lnTo>
                  <a:lnTo>
                    <a:pt x="0" y="113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056010" cy="11883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TYPES OF FUNCTIONS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4810" y="1579231"/>
            <a:ext cx="8656382" cy="41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5"/>
              </a:lnSpc>
            </a:pPr>
            <a:r>
              <a: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rPr>
              <a:t>Functions can be categorized into three types:-</a:t>
            </a:r>
          </a:p>
          <a:p>
            <a:pPr algn="just">
              <a:lnSpc>
                <a:spcPts val="4095"/>
              </a:lnSpc>
            </a:pPr>
            <a:endParaRPr lang="en-US" sz="3413">
              <a:solidFill>
                <a:srgbClr val="00357A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095"/>
              </a:lnSpc>
            </a:pPr>
            <a:r>
              <a:rPr lang="en-US" sz="3413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1)	Built in Functions.</a:t>
            </a:r>
          </a:p>
          <a:p>
            <a:pPr algn="l">
              <a:lnSpc>
                <a:spcPts val="4095"/>
              </a:lnSpc>
            </a:pPr>
            <a:endParaRPr lang="en-US" sz="3413" b="1">
              <a:solidFill>
                <a:srgbClr val="00357A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4095"/>
              </a:lnSpc>
            </a:pPr>
            <a:r>
              <a:rPr lang="en-US" sz="3413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2)	Modules.</a:t>
            </a:r>
          </a:p>
          <a:p>
            <a:pPr algn="l">
              <a:lnSpc>
                <a:spcPts val="4095"/>
              </a:lnSpc>
            </a:pPr>
            <a:endParaRPr lang="en-US" sz="3413" b="1">
              <a:solidFill>
                <a:srgbClr val="00357A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4095"/>
              </a:lnSpc>
            </a:pPr>
            <a:r>
              <a:rPr lang="en-US" sz="3413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3)	User  - defined functions.</a:t>
            </a:r>
          </a:p>
          <a:p>
            <a:pPr algn="just">
              <a:lnSpc>
                <a:spcPts val="4095"/>
              </a:lnSpc>
            </a:pPr>
            <a:r>
              <a:rPr lang="en-US" sz="3413" b="1">
                <a:solidFill>
                  <a:srgbClr val="00357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894" y="299697"/>
            <a:ext cx="8011216" cy="695965"/>
            <a:chOff x="0" y="0"/>
            <a:chExt cx="10681621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81622" cy="927953"/>
            </a:xfrm>
            <a:custGeom>
              <a:avLst/>
              <a:gdLst/>
              <a:ahLst/>
              <a:cxnLst/>
              <a:rect l="l" t="t" r="r" b="b"/>
              <a:pathLst>
                <a:path w="10681622" h="927953">
                  <a:moveTo>
                    <a:pt x="0" y="0"/>
                  </a:moveTo>
                  <a:lnTo>
                    <a:pt x="10681622" y="0"/>
                  </a:lnTo>
                  <a:lnTo>
                    <a:pt x="10681622" y="927953"/>
                  </a:lnTo>
                  <a:lnTo>
                    <a:pt x="0" y="927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681621" cy="9851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TYPES OF FUNCTIONS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773" y="2514592"/>
            <a:ext cx="8458259" cy="4495831"/>
            <a:chOff x="0" y="0"/>
            <a:chExt cx="11277679" cy="5994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77679" cy="5994442"/>
            </a:xfrm>
            <a:custGeom>
              <a:avLst/>
              <a:gdLst/>
              <a:ahLst/>
              <a:cxnLst/>
              <a:rect l="l" t="t" r="r" b="b"/>
              <a:pathLst>
                <a:path w="11277679" h="5994442">
                  <a:moveTo>
                    <a:pt x="0" y="0"/>
                  </a:moveTo>
                  <a:lnTo>
                    <a:pt x="11277679" y="0"/>
                  </a:lnTo>
                  <a:lnTo>
                    <a:pt x="11277679" y="5994442"/>
                  </a:lnTo>
                  <a:lnTo>
                    <a:pt x="0" y="5994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277679" cy="6051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These are predefined function in python and are used as and when there is need by simply calling them. For example: 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int()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float()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str()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min()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	max() ...etc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58066" y="1485569"/>
            <a:ext cx="5770873" cy="539115"/>
            <a:chOff x="0" y="0"/>
            <a:chExt cx="7694497" cy="718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94497" cy="718820"/>
            </a:xfrm>
            <a:custGeom>
              <a:avLst/>
              <a:gdLst/>
              <a:ahLst/>
              <a:cxnLst/>
              <a:rect l="l" t="t" r="r" b="b"/>
              <a:pathLst>
                <a:path w="7694497" h="718820">
                  <a:moveTo>
                    <a:pt x="0" y="0"/>
                  </a:moveTo>
                  <a:lnTo>
                    <a:pt x="7694497" y="0"/>
                  </a:lnTo>
                  <a:lnTo>
                    <a:pt x="7694497" y="718820"/>
                  </a:lnTo>
                  <a:lnTo>
                    <a:pt x="0" y="71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12" b="-412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21920" y="3810"/>
              <a:ext cx="7450657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1)		BUILT IN FUNCTIONS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696" y="299697"/>
            <a:ext cx="7249211" cy="848366"/>
            <a:chOff x="0" y="0"/>
            <a:chExt cx="9665614" cy="1131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5614" cy="1131155"/>
            </a:xfrm>
            <a:custGeom>
              <a:avLst/>
              <a:gdLst/>
              <a:ahLst/>
              <a:cxnLst/>
              <a:rect l="l" t="t" r="r" b="b"/>
              <a:pathLst>
                <a:path w="9665614" h="1131155">
                  <a:moveTo>
                    <a:pt x="0" y="0"/>
                  </a:moveTo>
                  <a:lnTo>
                    <a:pt x="9665614" y="0"/>
                  </a:lnTo>
                  <a:lnTo>
                    <a:pt x="9665614" y="1131155"/>
                  </a:lnTo>
                  <a:lnTo>
                    <a:pt x="0" y="113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65614" cy="11883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TYPES OF FUNCTIONS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372" y="3124196"/>
            <a:ext cx="8077257" cy="2438417"/>
            <a:chOff x="0" y="0"/>
            <a:chExt cx="10769675" cy="32512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69675" cy="3251223"/>
            </a:xfrm>
            <a:custGeom>
              <a:avLst/>
              <a:gdLst/>
              <a:ahLst/>
              <a:cxnLst/>
              <a:rect l="l" t="t" r="r" b="b"/>
              <a:pathLst>
                <a:path w="10769675" h="3251223">
                  <a:moveTo>
                    <a:pt x="0" y="0"/>
                  </a:moveTo>
                  <a:lnTo>
                    <a:pt x="10769675" y="0"/>
                  </a:lnTo>
                  <a:lnTo>
                    <a:pt x="10769675" y="3251223"/>
                  </a:lnTo>
                  <a:lnTo>
                    <a:pt x="0" y="3251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769675" cy="33083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Module is a container of functions, variables, constants, class in a separate file which can be reused.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14306" y="1366504"/>
            <a:ext cx="5085068" cy="619764"/>
            <a:chOff x="0" y="0"/>
            <a:chExt cx="6780090" cy="826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80090" cy="826352"/>
            </a:xfrm>
            <a:custGeom>
              <a:avLst/>
              <a:gdLst/>
              <a:ahLst/>
              <a:cxnLst/>
              <a:rect l="l" t="t" r="r" b="b"/>
              <a:pathLst>
                <a:path w="6780090" h="826352">
                  <a:moveTo>
                    <a:pt x="0" y="0"/>
                  </a:moveTo>
                  <a:lnTo>
                    <a:pt x="6780090" y="0"/>
                  </a:lnTo>
                  <a:lnTo>
                    <a:pt x="6780090" y="826352"/>
                  </a:lnTo>
                  <a:lnTo>
                    <a:pt x="0" y="826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21920" y="3810"/>
              <a:ext cx="6536250" cy="761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2)	MODULES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2182" y="2590793"/>
            <a:ext cx="6781847" cy="2209815"/>
            <a:chOff x="0" y="0"/>
            <a:chExt cx="9042463" cy="2946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2464" cy="2946421"/>
            </a:xfrm>
            <a:custGeom>
              <a:avLst/>
              <a:gdLst/>
              <a:ahLst/>
              <a:cxnLst/>
              <a:rect l="l" t="t" r="r" b="b"/>
              <a:pathLst>
                <a:path w="9042464" h="2946421">
                  <a:moveTo>
                    <a:pt x="0" y="0"/>
                  </a:moveTo>
                  <a:lnTo>
                    <a:pt x="9042464" y="0"/>
                  </a:lnTo>
                  <a:lnTo>
                    <a:pt x="9042464" y="2946421"/>
                  </a:lnTo>
                  <a:lnTo>
                    <a:pt x="0" y="2946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042463" cy="3003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i)	Import statement</a:t>
              </a:r>
            </a:p>
            <a:p>
              <a:pPr algn="l">
                <a:lnSpc>
                  <a:spcPts val="3583"/>
                </a:lnSpc>
              </a:pPr>
              <a:r>
                <a:rPr lang="en-US" sz="2986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ii)	from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2696" y="604499"/>
            <a:ext cx="7858815" cy="695965"/>
            <a:chOff x="0" y="0"/>
            <a:chExt cx="10478420" cy="927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8420" cy="927953"/>
            </a:xfrm>
            <a:custGeom>
              <a:avLst/>
              <a:gdLst/>
              <a:ahLst/>
              <a:cxnLst/>
              <a:rect l="l" t="t" r="r" b="b"/>
              <a:pathLst>
                <a:path w="10478420" h="927953">
                  <a:moveTo>
                    <a:pt x="0" y="0"/>
                  </a:moveTo>
                  <a:lnTo>
                    <a:pt x="10478420" y="0"/>
                  </a:lnTo>
                  <a:lnTo>
                    <a:pt x="10478420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3810"/>
              <a:ext cx="10234580" cy="863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3"/>
                </a:lnSpc>
              </a:pPr>
              <a:r>
                <a:rPr lang="en-US" sz="2986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IMPORTING MODULES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092" y="452098"/>
            <a:ext cx="8697021" cy="695965"/>
            <a:chOff x="0" y="0"/>
            <a:chExt cx="11596028" cy="927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96028" cy="927953"/>
            </a:xfrm>
            <a:custGeom>
              <a:avLst/>
              <a:gdLst/>
              <a:ahLst/>
              <a:cxnLst/>
              <a:rect l="l" t="t" r="r" b="b"/>
              <a:pathLst>
                <a:path w="11596028" h="927953">
                  <a:moveTo>
                    <a:pt x="0" y="0"/>
                  </a:moveTo>
                  <a:lnTo>
                    <a:pt x="11596028" y="0"/>
                  </a:lnTo>
                  <a:lnTo>
                    <a:pt x="11596028" y="927953"/>
                  </a:lnTo>
                  <a:lnTo>
                    <a:pt x="0" y="92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1920" y="-5715"/>
              <a:ext cx="11352188" cy="8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5"/>
                </a:lnSpc>
              </a:pPr>
              <a:r>
                <a:rPr lang="en-US" sz="3413" b="1">
                  <a:solidFill>
                    <a:srgbClr val="00357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IMPORTING MODULES – import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1575" y="1904988"/>
            <a:ext cx="8077257" cy="4495831"/>
            <a:chOff x="0" y="0"/>
            <a:chExt cx="10769675" cy="5994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69675" cy="5994442"/>
            </a:xfrm>
            <a:custGeom>
              <a:avLst/>
              <a:gdLst/>
              <a:ahLst/>
              <a:cxnLst/>
              <a:rect l="l" t="t" r="r" b="b"/>
              <a:pathLst>
                <a:path w="10769675" h="5994442">
                  <a:moveTo>
                    <a:pt x="0" y="0"/>
                  </a:moveTo>
                  <a:lnTo>
                    <a:pt x="10769675" y="0"/>
                  </a:lnTo>
                  <a:lnTo>
                    <a:pt x="10769675" y="5994442"/>
                  </a:lnTo>
                  <a:lnTo>
                    <a:pt x="0" y="5994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769675" cy="60611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i)	import statement : used to import entire module.</a:t>
              </a:r>
            </a:p>
            <a:p>
              <a:pPr algn="l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Syntax:       import   modulename</a:t>
              </a:r>
            </a:p>
            <a:p>
              <a:pPr algn="l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357A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example: import math</a:t>
              </a:r>
            </a:p>
            <a:p>
              <a:pPr algn="l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4095"/>
                </a:lnSpc>
              </a:pPr>
              <a:endParaRPr lang="en-US" sz="3413">
                <a:solidFill>
                  <a:srgbClr val="00357A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1404</Words>
  <Application>Microsoft Office PowerPoint</Application>
  <PresentationFormat>Custom</PresentationFormat>
  <Paragraphs>256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 (MS) Bold</vt:lpstr>
      <vt:lpstr>Aptos</vt:lpstr>
      <vt:lpstr>Times New Roman Bold</vt:lpstr>
      <vt:lpstr>Calibri (MS)</vt:lpstr>
      <vt:lpstr>Arial Bold</vt:lpstr>
      <vt:lpstr>Calibri (MS) Bold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 Working with Functions (Revised).pptx</dc:title>
  <cp:lastModifiedBy>Anish Dahal</cp:lastModifiedBy>
  <cp:revision>4</cp:revision>
  <dcterms:created xsi:type="dcterms:W3CDTF">2006-08-16T00:00:00Z</dcterms:created>
  <dcterms:modified xsi:type="dcterms:W3CDTF">2025-11-24T08:23:35Z</dcterms:modified>
  <dc:identifier>DAG168qBgkY</dc:identifier>
</cp:coreProperties>
</file>